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7" r:id="rId2"/>
    <p:sldId id="261" r:id="rId3"/>
    <p:sldId id="1799" r:id="rId4"/>
    <p:sldId id="1752" r:id="rId5"/>
    <p:sldId id="1757" r:id="rId6"/>
    <p:sldId id="1754" r:id="rId7"/>
    <p:sldId id="1793" r:id="rId8"/>
    <p:sldId id="1749" r:id="rId9"/>
    <p:sldId id="1761" r:id="rId10"/>
    <p:sldId id="1760" r:id="rId11"/>
    <p:sldId id="1762" r:id="rId12"/>
    <p:sldId id="1763" r:id="rId13"/>
    <p:sldId id="1780" r:id="rId14"/>
    <p:sldId id="1764" r:id="rId15"/>
    <p:sldId id="1765" r:id="rId16"/>
    <p:sldId id="1767" r:id="rId17"/>
    <p:sldId id="1768" r:id="rId18"/>
    <p:sldId id="1766" r:id="rId19"/>
    <p:sldId id="1781" r:id="rId20"/>
    <p:sldId id="1769" r:id="rId21"/>
    <p:sldId id="1770" r:id="rId22"/>
    <p:sldId id="1798" r:id="rId23"/>
    <p:sldId id="1771" r:id="rId24"/>
    <p:sldId id="1795" r:id="rId25"/>
    <p:sldId id="1782" r:id="rId26"/>
    <p:sldId id="1772" r:id="rId27"/>
    <p:sldId id="1788" r:id="rId28"/>
    <p:sldId id="1776" r:id="rId29"/>
    <p:sldId id="1774" r:id="rId30"/>
    <p:sldId id="1784" r:id="rId31"/>
    <p:sldId id="1775" r:id="rId32"/>
    <p:sldId id="1785" r:id="rId33"/>
    <p:sldId id="1783" r:id="rId34"/>
    <p:sldId id="1786" r:id="rId35"/>
    <p:sldId id="1787" r:id="rId36"/>
    <p:sldId id="1794" r:id="rId37"/>
    <p:sldId id="1778" r:id="rId38"/>
    <p:sldId id="1789" r:id="rId39"/>
    <p:sldId id="1779" r:id="rId40"/>
    <p:sldId id="1790" r:id="rId41"/>
    <p:sldId id="1791" r:id="rId42"/>
    <p:sldId id="1792" r:id="rId43"/>
    <p:sldId id="1676"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5" autoAdjust="0"/>
    <p:restoredTop sz="87684" autoAdjust="0"/>
  </p:normalViewPr>
  <p:slideViewPr>
    <p:cSldViewPr snapToGrid="0">
      <p:cViewPr varScale="1">
        <p:scale>
          <a:sx n="102" d="100"/>
          <a:sy n="102" d="100"/>
        </p:scale>
        <p:origin x="1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291366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95082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negative skew means that the left tail is longer than the one on the right. Right, positive skew means that the right tail is longer than the one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(10000,5,2), col = "</a:t>
            </a:r>
            <a:r>
              <a:rPr lang="en-GB" dirty="0" err="1"/>
              <a:t>peachpuff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(10000,2,5), col = "skyblue2")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(10000,5,5), col = "violetred4")</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416835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platykurtic</a:t>
            </a:r>
            <a:endParaRPr lang="en-US" b="0" i="0"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388100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219174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348170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lvl="0"/>
            <a:r>
              <a:rPr lang="en-GB" dirty="0"/>
              <a:t>Population mean </a:t>
            </a:r>
            <a:r>
              <a:rPr lang="en-GB" dirty="0" err="1"/>
              <a:t>μ</a:t>
            </a:r>
            <a:r>
              <a:rPr lang="en-GB" dirty="0"/>
              <a:t>: Consists of every possible observation and not just a subset of them</a:t>
            </a:r>
          </a:p>
          <a:p>
            <a:pPr lvl="0"/>
            <a:r>
              <a:rPr lang="en-GB" dirty="0"/>
              <a:t>Sample mean x-bar: statistical sample (a subset of the population)</a:t>
            </a:r>
          </a:p>
          <a:p>
            <a:r>
              <a:rPr lang="en-GB" dirty="0"/>
              <a:t> </a:t>
            </a:r>
          </a:p>
          <a:p>
            <a:r>
              <a:rPr lang="en-GB" dirty="0"/>
              <a:t>The most widely used measure of central tendency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63111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42903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3951016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Google Sans"/>
              </a:rPr>
              <a:t>The mean is used for normal number distributions, which have a low amount of outliers. The median is generally used </a:t>
            </a:r>
            <a:r>
              <a:rPr lang="en-GB" b="0" i="0" dirty="0">
                <a:solidFill>
                  <a:srgbClr val="040C28"/>
                </a:solidFill>
                <a:effectLst/>
                <a:latin typeface="Google Sans"/>
              </a:rPr>
              <a:t>to return the central tendency for skewed number distributions</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40610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279891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point here is not to memorise this process - in today's world, it is largely irrelevant</a:t>
            </a:r>
          </a:p>
          <a:p>
            <a:r>
              <a:rPr lang="en-GB" dirty="0"/>
              <a:t>BUT, the point to take away is that it is based upon meaningful values from your data - it isn't magic</a:t>
            </a:r>
          </a:p>
        </p:txBody>
      </p:sp>
      <p:sp>
        <p:nvSpPr>
          <p:cNvPr id="4" name="Slide Number Placeholder 3"/>
          <p:cNvSpPr>
            <a:spLocks noGrp="1"/>
          </p:cNvSpPr>
          <p:nvPr>
            <p:ph type="sldNum" sz="quarter" idx="5"/>
          </p:nvPr>
        </p:nvSpPr>
        <p:spPr/>
        <p:txBody>
          <a:bodyPr/>
          <a:lstStyle/>
          <a:p>
            <a:fld id="{4D41465A-9B3D-44C4-BECD-74054302E1AD}" type="slidenum">
              <a:rPr lang="en-GB" smtClean="0"/>
              <a:t>40</a:t>
            </a:fld>
            <a:endParaRPr lang="en-GB"/>
          </a:p>
        </p:txBody>
      </p:sp>
    </p:spTree>
    <p:extLst>
      <p:ext uri="{BB962C8B-B14F-4D97-AF65-F5344CB8AC3E}">
        <p14:creationId xmlns:p14="http://schemas.microsoft.com/office/powerpoint/2010/main" val="955082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 25% of data points fall below this value</a:t>
            </a:r>
          </a:p>
          <a:p>
            <a:r>
              <a:rPr lang="en-GB" dirty="0"/>
              <a:t>Q2 = 50% of data points are above this point, 50% are below (median)</a:t>
            </a:r>
          </a:p>
          <a:p>
            <a:r>
              <a:rPr lang="en-GB" dirty="0"/>
              <a:t>Q3 = 75% of all data points fall below this value, 75</a:t>
            </a:r>
            <a:r>
              <a:rPr lang="en-GB" baseline="30000" dirty="0"/>
              <a:t>th</a:t>
            </a:r>
            <a:r>
              <a:rPr lang="en-GB" dirty="0"/>
              <a:t> percentile</a:t>
            </a:r>
          </a:p>
          <a:p>
            <a:r>
              <a:rPr lang="en-GB" dirty="0"/>
              <a:t>Q4 = 100% of all data fall below this point (from the outlier)</a:t>
            </a:r>
          </a:p>
          <a:p>
            <a:r>
              <a:rPr lang="en-GB" dirty="0"/>
              <a:t>Whiskers show IQR*1.5</a:t>
            </a:r>
          </a:p>
          <a:p>
            <a:endParaRPr lang="en-GB" dirty="0"/>
          </a:p>
          <a:p>
            <a:r>
              <a:rPr lang="en-GB" b="0" i="0" dirty="0">
                <a:solidFill>
                  <a:srgbClr val="242424"/>
                </a:solidFill>
                <a:effectLst/>
                <a:latin typeface="source-serif-pro"/>
              </a:rPr>
              <a:t>When </a:t>
            </a:r>
            <a:r>
              <a:rPr lang="en-GB" b="0" i="1" dirty="0">
                <a:solidFill>
                  <a:srgbClr val="242424"/>
                </a:solidFill>
                <a:effectLst/>
                <a:latin typeface="source-serif-pro"/>
              </a:rPr>
              <a:t>scale </a:t>
            </a:r>
            <a:r>
              <a:rPr lang="en-GB" b="0" i="0" dirty="0">
                <a:solidFill>
                  <a:srgbClr val="242424"/>
                </a:solidFill>
                <a:effectLst/>
                <a:latin typeface="source-serif-pro"/>
              </a:rPr>
              <a:t>is taken as 1.5, then according to IQR Method any data which lies beyond </a:t>
            </a:r>
            <a:r>
              <a:rPr lang="en-GB" b="1" i="0" dirty="0">
                <a:solidFill>
                  <a:srgbClr val="242424"/>
                </a:solidFill>
                <a:effectLst/>
                <a:latin typeface="source-serif-pro"/>
              </a:rPr>
              <a:t>2.7</a:t>
            </a:r>
            <a:r>
              <a:rPr lang="el-GR" b="1" i="0" dirty="0">
                <a:solidFill>
                  <a:srgbClr val="242424"/>
                </a:solidFill>
                <a:effectLst/>
                <a:latin typeface="source-serif-pro"/>
              </a:rPr>
              <a:t>σ </a:t>
            </a:r>
            <a:r>
              <a:rPr lang="en-GB" b="0" i="0" dirty="0">
                <a:solidFill>
                  <a:srgbClr val="242424"/>
                </a:solidFill>
                <a:effectLst/>
                <a:latin typeface="source-serif-pro"/>
              </a:rPr>
              <a:t>from the mean (</a:t>
            </a:r>
            <a:r>
              <a:rPr lang="el-GR" b="0" i="0" dirty="0">
                <a:solidFill>
                  <a:srgbClr val="242424"/>
                </a:solidFill>
                <a:effectLst/>
                <a:latin typeface="source-serif-pro"/>
              </a:rPr>
              <a:t>μ), </a:t>
            </a:r>
            <a:r>
              <a:rPr lang="en-GB" b="0" i="0" dirty="0">
                <a:solidFill>
                  <a:srgbClr val="242424"/>
                </a:solidFill>
                <a:effectLst/>
                <a:latin typeface="source-serif-pro"/>
              </a:rPr>
              <a:t>on either side, shall be considered as outlier. And this decision range is the closest to what Gaussian Distribution tells us, i.e., </a:t>
            </a:r>
            <a:r>
              <a:rPr lang="en-GB" b="1" i="0" dirty="0">
                <a:solidFill>
                  <a:srgbClr val="242424"/>
                </a:solidFill>
                <a:effectLst/>
                <a:latin typeface="source-serif-pro"/>
              </a:rPr>
              <a:t>3</a:t>
            </a:r>
            <a:r>
              <a:rPr lang="el-GR" b="1" i="0" dirty="0">
                <a:solidFill>
                  <a:srgbClr val="242424"/>
                </a:solidFill>
                <a:effectLst/>
                <a:latin typeface="source-serif-pro"/>
              </a:rPr>
              <a:t>σ</a:t>
            </a:r>
            <a:r>
              <a:rPr lang="el-GR" b="0" i="0" dirty="0">
                <a:solidFill>
                  <a:srgbClr val="242424"/>
                </a:solidFill>
                <a:effectLst/>
                <a:latin typeface="source-serif-pro"/>
              </a:rPr>
              <a:t>. </a:t>
            </a:r>
            <a:r>
              <a:rPr lang="en-GB" b="0" i="0" dirty="0">
                <a:solidFill>
                  <a:srgbClr val="242424"/>
                </a:solidFill>
                <a:effectLst/>
                <a:latin typeface="source-serif-pro"/>
              </a:rPr>
              <a:t>In other words, this makes the decision rule closest to what Gaussian Distribution considers for outlier detection, and this is exactly what we wanted. - https://</a:t>
            </a:r>
            <a:r>
              <a:rPr lang="en-GB" b="0" i="0" dirty="0" err="1">
                <a:solidFill>
                  <a:srgbClr val="242424"/>
                </a:solidFill>
                <a:effectLst/>
                <a:latin typeface="source-serif-pro"/>
              </a:rPr>
              <a:t>towardsdatascience.com</a:t>
            </a:r>
            <a:r>
              <a:rPr lang="en-GB" b="0" i="0" dirty="0">
                <a:solidFill>
                  <a:srgbClr val="242424"/>
                </a:solidFill>
                <a:effectLst/>
                <a:latin typeface="source-serif-pro"/>
              </a:rPr>
              <a:t>/why-1-5-in-iqr-method-of-outlier-detection-5d07fdc82097</a:t>
            </a:r>
            <a:endParaRPr lang="en-GB"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682360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139735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EDA - looking for evidence and finding out what happens</a:t>
            </a:r>
          </a:p>
          <a:p>
            <a:r>
              <a:rPr lang="en-US" dirty="0"/>
              <a:t>CDA - using evidence and information to prove a point/claim</a:t>
            </a:r>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95269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356165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181619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4200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353284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Subtype of continuous variables: Proportions, percentages, probabilities.</a:t>
            </a:r>
            <a:endParaRPr lang="en-GB" sz="1100"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352273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18100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13001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132747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https://www.learnbyexample.org/wp-content/uploads/r/typical-box-whisker-plot.png"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scribbr.com/statistics/kurtosis/" TargetMode="Externa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i.pinimg.com/originals/b3/e0/94/b3e09489dcad03b0cd7c3547720c2573.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dirty="0"/>
              <a:t>We need both EDA and CDA.</a:t>
            </a:r>
          </a:p>
          <a:p>
            <a:pPr marL="0" indent="0">
              <a:buNone/>
            </a:pPr>
            <a:br>
              <a:rPr lang="en-GB" dirty="0"/>
            </a:br>
            <a:r>
              <a:rPr lang="en-GB" dirty="0"/>
              <a:t>EDA as an “attitude”</a:t>
            </a:r>
          </a:p>
          <a:p>
            <a:pPr marL="0" indent="0">
              <a:buNone/>
            </a:pPr>
            <a:r>
              <a:rPr lang="en-GB" sz="2400" dirty="0"/>
              <a:t>“Exploratory data analysis is </a:t>
            </a:r>
            <a:r>
              <a:rPr lang="en-GB" sz="2400" b="1" dirty="0"/>
              <a:t>an attitude, a flexibility, and a reliance on display</a:t>
            </a:r>
            <a:r>
              <a:rPr lang="en-GB" sz="2400" dirty="0"/>
              <a:t>, NOT a bundle of techniques, and should be so taught. Confirmatory data analysis, by contrast, is easier to teach and easier to computerize.” (Tukey, 1980, p. 23)</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8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4250" cy="3872733"/>
          </a:xfrm>
        </p:spPr>
        <p:txBody>
          <a:bodyPr>
            <a:noAutofit/>
          </a:bodyPr>
          <a:lstStyle/>
          <a:p>
            <a:pPr marL="0" indent="0">
              <a:buNone/>
            </a:pPr>
            <a:r>
              <a:rPr lang="en-GB" dirty="0"/>
              <a:t>To explore, we can use summary statistics and data visualizations.</a:t>
            </a:r>
          </a:p>
          <a:p>
            <a:pPr marL="0" indent="0">
              <a:buNone/>
            </a:pPr>
            <a:endParaRPr lang="en-GB" dirty="0"/>
          </a:p>
          <a:p>
            <a:pPr marL="0" indent="0">
              <a:buNone/>
            </a:pPr>
            <a:r>
              <a:rPr lang="en-GB" dirty="0"/>
              <a:t>Example: </a:t>
            </a:r>
            <a:r>
              <a:rPr lang="en-GB" b="1" dirty="0"/>
              <a:t>Stem-and-leaf display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8" name="Picture 7">
            <a:extLst>
              <a:ext uri="{FF2B5EF4-FFF2-40B4-BE49-F238E27FC236}">
                <a16:creationId xmlns:a16="http://schemas.microsoft.com/office/drawing/2014/main" id="{86DE6985-C2F9-8E49-B89D-8F72CC0D6347}"/>
              </a:ext>
            </a:extLst>
          </p:cNvPr>
          <p:cNvPicPr>
            <a:picLocks noChangeAspect="1"/>
          </p:cNvPicPr>
          <p:nvPr/>
        </p:nvPicPr>
        <p:blipFill>
          <a:blip r:embed="rId3"/>
          <a:stretch>
            <a:fillRect/>
          </a:stretch>
        </p:blipFill>
        <p:spPr>
          <a:xfrm>
            <a:off x="2043926" y="4170520"/>
            <a:ext cx="5276850" cy="1806801"/>
          </a:xfrm>
          <a:prstGeom prst="rect">
            <a:avLst/>
          </a:prstGeom>
        </p:spPr>
      </p:pic>
    </p:spTree>
    <p:extLst>
      <p:ext uri="{BB962C8B-B14F-4D97-AF65-F5344CB8AC3E}">
        <p14:creationId xmlns:p14="http://schemas.microsoft.com/office/powerpoint/2010/main" val="23808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990600" y="2234154"/>
            <a:ext cx="5171416" cy="3872733"/>
          </a:xfrm>
        </p:spPr>
        <p:txBody>
          <a:bodyPr>
            <a:noAutofit/>
          </a:bodyPr>
          <a:lstStyle/>
          <a:p>
            <a:pPr marL="0" indent="0">
              <a:buNone/>
            </a:pPr>
            <a:r>
              <a:rPr lang="en-GB" sz="2200" dirty="0"/>
              <a:t>Example: </a:t>
            </a:r>
            <a:r>
              <a:rPr lang="en-GB" sz="2200" b="1" dirty="0"/>
              <a:t>Boxplot</a:t>
            </a:r>
          </a:p>
          <a:p>
            <a:r>
              <a:rPr lang="en-GB" sz="2000" dirty="0"/>
              <a:t>Upper quantile: 75%</a:t>
            </a:r>
          </a:p>
          <a:p>
            <a:r>
              <a:rPr lang="en-GB" sz="2000" dirty="0"/>
              <a:t>Lower quantile: 25%</a:t>
            </a:r>
          </a:p>
          <a:p>
            <a:r>
              <a:rPr lang="en-GB" sz="2000" dirty="0"/>
              <a:t>Median: 50%</a:t>
            </a:r>
          </a:p>
          <a:p>
            <a:r>
              <a:rPr lang="en-GB" sz="2000" dirty="0"/>
              <a:t>Interquartile range: Range between lower and upper quartile.</a:t>
            </a:r>
          </a:p>
          <a:p>
            <a:r>
              <a:rPr lang="en-GB" sz="2000" dirty="0"/>
              <a:t>Whisker length: 1.5*IQR from upper and lower quantiles respectively</a:t>
            </a:r>
          </a:p>
          <a:p>
            <a:r>
              <a:rPr lang="en-GB" sz="2000" dirty="0"/>
              <a:t>Outliers: Extreme values, each bubble represents one observation</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grpSp>
        <p:nvGrpSpPr>
          <p:cNvPr id="20" name="Group 19">
            <a:extLst>
              <a:ext uri="{FF2B5EF4-FFF2-40B4-BE49-F238E27FC236}">
                <a16:creationId xmlns:a16="http://schemas.microsoft.com/office/drawing/2014/main" id="{82A54576-1837-464A-B2FB-4610185D562B}"/>
              </a:ext>
            </a:extLst>
          </p:cNvPr>
          <p:cNvGrpSpPr>
            <a:grpSpLocks noChangeAspect="1"/>
          </p:cNvGrpSpPr>
          <p:nvPr/>
        </p:nvGrpSpPr>
        <p:grpSpPr>
          <a:xfrm>
            <a:off x="5778832" y="2249098"/>
            <a:ext cx="4752000" cy="2797361"/>
            <a:chOff x="3634666" y="2775578"/>
            <a:chExt cx="5156200" cy="3035300"/>
          </a:xfrm>
        </p:grpSpPr>
        <p:pic>
          <p:nvPicPr>
            <p:cNvPr id="6" name="Picture 5">
              <a:extLst>
                <a:ext uri="{FF2B5EF4-FFF2-40B4-BE49-F238E27FC236}">
                  <a16:creationId xmlns:a16="http://schemas.microsoft.com/office/drawing/2014/main" id="{2210BCF7-A3C5-3641-81E3-F821E77FAFCB}"/>
                </a:ext>
              </a:extLst>
            </p:cNvPr>
            <p:cNvPicPr>
              <a:picLocks noChangeAspect="1"/>
            </p:cNvPicPr>
            <p:nvPr/>
          </p:nvPicPr>
          <p:blipFill rotWithShape="1">
            <a:blip r:embed="rId3"/>
            <a:srcRect l="6221" t="16726" r="4449" b="20687"/>
            <a:stretch/>
          </p:blipFill>
          <p:spPr>
            <a:xfrm>
              <a:off x="3634666" y="2775578"/>
              <a:ext cx="5156200" cy="3035300"/>
            </a:xfrm>
            <a:prstGeom prst="rect">
              <a:avLst/>
            </a:prstGeom>
          </p:spPr>
        </p:pic>
        <p:grpSp>
          <p:nvGrpSpPr>
            <p:cNvPr id="19" name="Group 18">
              <a:extLst>
                <a:ext uri="{FF2B5EF4-FFF2-40B4-BE49-F238E27FC236}">
                  <a16:creationId xmlns:a16="http://schemas.microsoft.com/office/drawing/2014/main" id="{301A1A0C-A7A3-7747-923E-F3994A45B3C8}"/>
                </a:ext>
              </a:extLst>
            </p:cNvPr>
            <p:cNvGrpSpPr/>
            <p:nvPr/>
          </p:nvGrpSpPr>
          <p:grpSpPr>
            <a:xfrm>
              <a:off x="4511174" y="3010927"/>
              <a:ext cx="4146114" cy="2411374"/>
              <a:chOff x="4511174" y="3010927"/>
              <a:chExt cx="4146114" cy="2411374"/>
            </a:xfrm>
          </p:grpSpPr>
          <p:sp>
            <p:nvSpPr>
              <p:cNvPr id="5" name="TextBox 4">
                <a:extLst>
                  <a:ext uri="{FF2B5EF4-FFF2-40B4-BE49-F238E27FC236}">
                    <a16:creationId xmlns:a16="http://schemas.microsoft.com/office/drawing/2014/main" id="{6EC40BF3-8D80-9F4A-B3E2-DC76C016738A}"/>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9" name="TextBox 8">
                <a:extLst>
                  <a:ext uri="{FF2B5EF4-FFF2-40B4-BE49-F238E27FC236}">
                    <a16:creationId xmlns:a16="http://schemas.microsoft.com/office/drawing/2014/main" id="{4E26C06D-9A19-314A-903B-4D6AD536666B}"/>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1" name="TextBox 10">
                <a:extLst>
                  <a:ext uri="{FF2B5EF4-FFF2-40B4-BE49-F238E27FC236}">
                    <a16:creationId xmlns:a16="http://schemas.microsoft.com/office/drawing/2014/main" id="{23B879EC-E166-4945-A2B3-7D37F1963F49}"/>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2" name="TextBox 11">
                <a:extLst>
                  <a:ext uri="{FF2B5EF4-FFF2-40B4-BE49-F238E27FC236}">
                    <a16:creationId xmlns:a16="http://schemas.microsoft.com/office/drawing/2014/main" id="{86541EC3-6220-5040-A5C4-2C9C31C55BC1}"/>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3" name="TextBox 12">
                <a:extLst>
                  <a:ext uri="{FF2B5EF4-FFF2-40B4-BE49-F238E27FC236}">
                    <a16:creationId xmlns:a16="http://schemas.microsoft.com/office/drawing/2014/main" id="{D1A73EF3-B571-564D-986C-5C7047A456EA}"/>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4" name="TextBox 13">
                <a:extLst>
                  <a:ext uri="{FF2B5EF4-FFF2-40B4-BE49-F238E27FC236}">
                    <a16:creationId xmlns:a16="http://schemas.microsoft.com/office/drawing/2014/main" id="{81838F17-90D0-9B43-ADAF-8F80FA8BE8D5}"/>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5" name="TextBox 14">
                <a:extLst>
                  <a:ext uri="{FF2B5EF4-FFF2-40B4-BE49-F238E27FC236}">
                    <a16:creationId xmlns:a16="http://schemas.microsoft.com/office/drawing/2014/main" id="{685B1CCC-42AE-AE41-888C-4B58951DADC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6" name="TextBox 15">
                <a:extLst>
                  <a:ext uri="{FF2B5EF4-FFF2-40B4-BE49-F238E27FC236}">
                    <a16:creationId xmlns:a16="http://schemas.microsoft.com/office/drawing/2014/main" id="{8DB744C0-2EAD-294C-8C66-AE5EE4580F87}"/>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7" name="Left Brace 16">
                <a:extLst>
                  <a:ext uri="{FF2B5EF4-FFF2-40B4-BE49-F238E27FC236}">
                    <a16:creationId xmlns:a16="http://schemas.microsoft.com/office/drawing/2014/main" id="{AC0211CE-0088-3C41-8990-163910692105}"/>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 name="Picture 10" descr="typical box whisker plot">
            <a:extLst>
              <a:ext uri="{FF2B5EF4-FFF2-40B4-BE49-F238E27FC236}">
                <a16:creationId xmlns:a16="http://schemas.microsoft.com/office/drawing/2014/main" id="{F09115BF-0233-F24F-8F65-A82D48B26C5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86637" y="2773775"/>
            <a:ext cx="23622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Types of data</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185148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Types of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classify data types in different ways.</a:t>
            </a:r>
          </a:p>
          <a:p>
            <a:pPr marL="514350" indent="-514350">
              <a:buFont typeface="+mj-lt"/>
              <a:buAutoNum type="arabicPeriod"/>
            </a:pPr>
            <a:r>
              <a:rPr lang="en-GB" dirty="0"/>
              <a:t>Continuous data</a:t>
            </a:r>
          </a:p>
          <a:p>
            <a:pPr marL="514350" indent="-514350">
              <a:buFont typeface="+mj-lt"/>
              <a:buAutoNum type="arabicPeriod"/>
            </a:pPr>
            <a:r>
              <a:rPr lang="en-GB" dirty="0"/>
              <a:t>Ordinal data</a:t>
            </a:r>
          </a:p>
          <a:p>
            <a:pPr marL="514350" indent="-514350">
              <a:buFont typeface="+mj-lt"/>
              <a:buAutoNum type="arabicPeriod"/>
            </a:pPr>
            <a:r>
              <a:rPr lang="en-GB" dirty="0"/>
              <a:t>Count data</a:t>
            </a:r>
            <a:endParaRPr lang="en-GB" sz="2400" dirty="0"/>
          </a:p>
          <a:p>
            <a:pPr marL="514350" indent="-514350">
              <a:buFont typeface="+mj-lt"/>
              <a:buAutoNum type="arabicPeriod"/>
            </a:pPr>
            <a:r>
              <a:rPr lang="en-GB" sz="2400" dirty="0"/>
              <a:t>Categorical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300379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Continuous data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Variables can take any value in a continuous metric space.</a:t>
            </a:r>
          </a:p>
          <a:p>
            <a:r>
              <a:rPr lang="en-GB" dirty="0"/>
              <a:t>Between any two values (e.g., 0 and 100) can exist an infinite number of other values.</a:t>
            </a:r>
          </a:p>
          <a:p>
            <a:pPr lvl="0"/>
            <a:r>
              <a:rPr lang="en-GB" dirty="0"/>
              <a:t>Continuous data can be ordered.</a:t>
            </a:r>
          </a:p>
          <a:p>
            <a:pPr lvl="0"/>
            <a:r>
              <a:rPr lang="en-GB" dirty="0"/>
              <a:t>Example: height, weight, age; speed, time, distance.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3017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Ordinal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Values of a variable that can be ordered but there is no natural sense of distance between these values.</a:t>
            </a:r>
          </a:p>
          <a:p>
            <a:pPr lvl="0"/>
            <a:r>
              <a:rPr lang="en-GB" dirty="0"/>
              <a:t>First, second, third… These values have a natural order, but there is no sense of distance between them. </a:t>
            </a:r>
          </a:p>
          <a:p>
            <a:pPr lvl="0"/>
            <a:r>
              <a:rPr lang="en-GB" dirty="0"/>
              <a:t>Example: Students scoring in first, second, third place in a test. The first might score 100, the second 45, and the third 10. Or they might score 99, 98, 97. </a:t>
            </a:r>
            <a:r>
              <a:rPr lang="en-GB" dirty="0">
                <a:sym typeface="Wingdings" pitchFamily="2" charset="2"/>
              </a:rPr>
              <a:t> The data can be ordered but the distance is unknown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1463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Count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Tallies of the number of times something has happened.</a:t>
            </a:r>
          </a:p>
          <a:p>
            <a:r>
              <a:rPr lang="en-GB" dirty="0"/>
              <a:t>Example: the number of sunny days per year, the number of restaurants in towns</a:t>
            </a:r>
          </a:p>
          <a:p>
            <a:r>
              <a:rPr lang="en-GB" sz="2200" dirty="0"/>
              <a:t>Number of crimes </a:t>
            </a:r>
            <a:r>
              <a:rPr lang="en-GB" sz="2200" dirty="0" err="1"/>
              <a:t>commited</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887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Categorical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Each value takes one of a finite number of values that are categorically distinct. </a:t>
            </a:r>
          </a:p>
          <a:p>
            <a:r>
              <a:rPr lang="en-GB" dirty="0"/>
              <a:t>Values of categorical variables are usually names, labels. Hence, also known as </a:t>
            </a:r>
            <a:r>
              <a:rPr lang="en-GB" b="1" dirty="0"/>
              <a:t>nominal</a:t>
            </a:r>
            <a:r>
              <a:rPr lang="en-GB" dirty="0"/>
              <a:t> data.</a:t>
            </a:r>
          </a:p>
          <a:p>
            <a:pPr lvl="0"/>
            <a:r>
              <a:rPr lang="en-GB" dirty="0"/>
              <a:t>Values of categorical variables cannot be placed in order, nor is there a natural sense of distance between them.</a:t>
            </a:r>
          </a:p>
          <a:p>
            <a:pPr lvl="0"/>
            <a:r>
              <a:rPr lang="en-GB" dirty="0"/>
              <a:t>Example: nationality, country, occupation, experimental conditions (experimental vs. control condition)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34034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Characterizing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415647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endParaRPr lang="en-GB" dirty="0"/>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Significance tests for continuous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 and linear regression. Tests for categorical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tests for N groups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a:t>
            </a:r>
          </a:p>
        </p:txBody>
      </p:sp>
    </p:spTree>
    <p:extLst>
      <p:ext uri="{BB962C8B-B14F-4D97-AF65-F5344CB8AC3E}">
        <p14:creationId xmlns:p14="http://schemas.microsoft.com/office/powerpoint/2010/main" val="380516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Characterizing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marL="0" indent="0">
              <a:buNone/>
            </a:pPr>
            <a:r>
              <a:rPr lang="en-GB" dirty="0"/>
              <a:t>We can describe (univariate) distributions in terms of three major features:</a:t>
            </a:r>
          </a:p>
          <a:p>
            <a:pPr lvl="0"/>
            <a:r>
              <a:rPr lang="en-GB" dirty="0"/>
              <a:t>Location (central tendency)</a:t>
            </a:r>
          </a:p>
          <a:p>
            <a:pPr lvl="0"/>
            <a:r>
              <a:rPr lang="en-GB" dirty="0"/>
              <a:t>Spread (dispersion)</a:t>
            </a:r>
          </a:p>
          <a:p>
            <a:pPr lvl="0"/>
            <a:r>
              <a:rPr lang="en-GB" dirty="0"/>
              <a:t>Shape</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Tree>
    <p:extLst>
      <p:ext uri="{BB962C8B-B14F-4D97-AF65-F5344CB8AC3E}">
        <p14:creationId xmlns:p14="http://schemas.microsoft.com/office/powerpoint/2010/main" val="119063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Location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The location of a distribution describes where most of the value fall.</a:t>
            </a:r>
          </a:p>
          <a:p>
            <a:pPr lvl="0"/>
            <a:r>
              <a:rPr lang="en-GB" dirty="0"/>
              <a:t>Example: Most of the exam scores in the histogram.</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
        <p:nvSpPr>
          <p:cNvPr id="6" name="Rectangle 5">
            <a:extLst>
              <a:ext uri="{FF2B5EF4-FFF2-40B4-BE49-F238E27FC236}">
                <a16:creationId xmlns:a16="http://schemas.microsoft.com/office/drawing/2014/main" id="{979C24D0-DBEF-7A43-A3FD-82B4A666767B}"/>
              </a:ext>
            </a:extLst>
          </p:cNvPr>
          <p:cNvSpPr/>
          <p:nvPr/>
        </p:nvSpPr>
        <p:spPr>
          <a:xfrm>
            <a:off x="8167688" y="2519843"/>
            <a:ext cx="414337" cy="210026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9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Spread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sz="2800" dirty="0"/>
              <a:t>Tells us how dispersed or spread out the distribution is.</a:t>
            </a:r>
          </a:p>
          <a:p>
            <a:pPr lvl="0"/>
            <a:r>
              <a:rPr lang="en-GB" sz="2800" dirty="0"/>
              <a:t>Are most of the scores clustered around the central value? </a:t>
            </a:r>
            <a:r>
              <a:rPr lang="en-GB" sz="2800" dirty="0">
                <a:sym typeface="Wingdings" pitchFamily="2" charset="2"/>
              </a:rPr>
              <a:t> </a:t>
            </a:r>
            <a:r>
              <a:rPr lang="en-GB" sz="2800" dirty="0"/>
              <a:t>Short ”tails”</a:t>
            </a:r>
          </a:p>
          <a:p>
            <a:pPr lvl="0"/>
            <a:r>
              <a:rPr lang="en-GB" sz="2800" dirty="0"/>
              <a:t>Are they more spread out? </a:t>
            </a:r>
            <a:r>
              <a:rPr lang="en-GB" sz="2800" dirty="0">
                <a:sym typeface="Wingdings" pitchFamily="2" charset="2"/>
              </a:rPr>
              <a:t> </a:t>
            </a:r>
            <a:r>
              <a:rPr lang="en-GB" sz="2800" dirty="0"/>
              <a:t>Long “tails”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cxnSp>
        <p:nvCxnSpPr>
          <p:cNvPr id="7" name="Straight Arrow Connector 6">
            <a:extLst>
              <a:ext uri="{FF2B5EF4-FFF2-40B4-BE49-F238E27FC236}">
                <a16:creationId xmlns:a16="http://schemas.microsoft.com/office/drawing/2014/main" id="{85E7D846-DDCA-9144-937D-73DD653701B3}"/>
              </a:ext>
            </a:extLst>
          </p:cNvPr>
          <p:cNvCxnSpPr/>
          <p:nvPr/>
        </p:nvCxnSpPr>
        <p:spPr>
          <a:xfrm flipH="1" flipV="1">
            <a:off x="7473308" y="4429125"/>
            <a:ext cx="980131"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ECFAE-36E8-D84D-BA81-0F0727B017DC}"/>
              </a:ext>
            </a:extLst>
          </p:cNvPr>
          <p:cNvCxnSpPr>
            <a:cxnSpLocks/>
          </p:cNvCxnSpPr>
          <p:nvPr/>
        </p:nvCxnSpPr>
        <p:spPr>
          <a:xfrm flipV="1">
            <a:off x="8453439" y="4429125"/>
            <a:ext cx="942975"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415A4-9642-E141-A5B7-20EE1F149D1C}"/>
              </a:ext>
            </a:extLst>
          </p:cNvPr>
          <p:cNvSpPr txBox="1"/>
          <p:nvPr/>
        </p:nvSpPr>
        <p:spPr>
          <a:xfrm>
            <a:off x="7329016" y="5469348"/>
            <a:ext cx="2248844" cy="646331"/>
          </a:xfrm>
          <a:prstGeom prst="rect">
            <a:avLst/>
          </a:prstGeom>
          <a:noFill/>
        </p:spPr>
        <p:txBody>
          <a:bodyPr wrap="square" rtlCol="0">
            <a:spAutoFit/>
          </a:bodyPr>
          <a:lstStyle/>
          <a:p>
            <a:pPr algn="ctr"/>
            <a:r>
              <a:rPr lang="en-US" dirty="0"/>
              <a:t>”tails” of the distribution</a:t>
            </a:r>
          </a:p>
        </p:txBody>
      </p:sp>
    </p:spTree>
    <p:extLst>
      <p:ext uri="{BB962C8B-B14F-4D97-AF65-F5344CB8AC3E}">
        <p14:creationId xmlns:p14="http://schemas.microsoft.com/office/powerpoint/2010/main" val="21904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Skewness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8287001" y="1857713"/>
            <a:ext cx="1928813" cy="951960"/>
          </a:xfrm>
        </p:spPr>
        <p:txBody>
          <a:bodyPr>
            <a:noAutofit/>
          </a:bodyPr>
          <a:lstStyle/>
          <a:p>
            <a:pPr marL="0" indent="0">
              <a:buNone/>
            </a:pPr>
            <a:r>
              <a:rPr lang="en-GB" sz="2200" dirty="0"/>
              <a:t>How much (a)symmetry there is in the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7" name="Picture 6">
            <a:extLst>
              <a:ext uri="{FF2B5EF4-FFF2-40B4-BE49-F238E27FC236}">
                <a16:creationId xmlns:a16="http://schemas.microsoft.com/office/drawing/2014/main" id="{6AFEBAE5-CCA3-E245-9983-49587DDD5A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6020"/>
          <a:stretch/>
        </p:blipFill>
        <p:spPr>
          <a:xfrm>
            <a:off x="1764258" y="4074324"/>
            <a:ext cx="3600000" cy="2549354"/>
          </a:xfrm>
          <a:prstGeom prst="rect">
            <a:avLst/>
          </a:prstGeom>
        </p:spPr>
      </p:pic>
      <p:pic>
        <p:nvPicPr>
          <p:cNvPr id="9" name="Picture 8">
            <a:extLst>
              <a:ext uri="{FF2B5EF4-FFF2-40B4-BE49-F238E27FC236}">
                <a16:creationId xmlns:a16="http://schemas.microsoft.com/office/drawing/2014/main" id="{F7191FE7-BB41-CF47-BAA0-5F66E816F073}"/>
              </a:ext>
            </a:extLst>
          </p:cNvPr>
          <p:cNvPicPr>
            <a:picLocks noChangeAspect="1"/>
          </p:cNvPicPr>
          <p:nvPr/>
        </p:nvPicPr>
        <p:blipFill rotWithShape="1">
          <a:blip r:embed="rId4">
            <a:extLst>
              <a:ext uri="{28A0092B-C50C-407E-A947-70E740481C1C}">
                <a14:useLocalDpi xmlns:a14="http://schemas.microsoft.com/office/drawing/2010/main" val="0"/>
              </a:ext>
            </a:extLst>
          </a:blip>
          <a:srcRect t="16213"/>
          <a:stretch/>
        </p:blipFill>
        <p:spPr>
          <a:xfrm>
            <a:off x="6947123" y="4080164"/>
            <a:ext cx="3600000" cy="2543514"/>
          </a:xfrm>
          <a:prstGeom prst="rect">
            <a:avLst/>
          </a:prstGeom>
        </p:spPr>
      </p:pic>
      <p:pic>
        <p:nvPicPr>
          <p:cNvPr id="11" name="Picture 10">
            <a:extLst>
              <a:ext uri="{FF2B5EF4-FFF2-40B4-BE49-F238E27FC236}">
                <a16:creationId xmlns:a16="http://schemas.microsoft.com/office/drawing/2014/main" id="{C93105E5-5F53-894C-8050-7422CFA6231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308"/>
          <a:stretch/>
        </p:blipFill>
        <p:spPr>
          <a:xfrm>
            <a:off x="4355691" y="1857714"/>
            <a:ext cx="3600000" cy="2540627"/>
          </a:xfrm>
          <a:prstGeom prst="rect">
            <a:avLst/>
          </a:prstGeom>
        </p:spPr>
      </p:pic>
      <p:sp>
        <p:nvSpPr>
          <p:cNvPr id="12" name="TextBox 11">
            <a:extLst>
              <a:ext uri="{FF2B5EF4-FFF2-40B4-BE49-F238E27FC236}">
                <a16:creationId xmlns:a16="http://schemas.microsoft.com/office/drawing/2014/main" id="{10EBC0B5-25FC-7E4C-A3F2-A0393A7A5574}"/>
              </a:ext>
            </a:extLst>
          </p:cNvPr>
          <p:cNvSpPr txBox="1"/>
          <p:nvPr/>
        </p:nvSpPr>
        <p:spPr>
          <a:xfrm>
            <a:off x="1958522" y="3537968"/>
            <a:ext cx="1605737" cy="369332"/>
          </a:xfrm>
          <a:prstGeom prst="rect">
            <a:avLst/>
          </a:prstGeom>
          <a:noFill/>
        </p:spPr>
        <p:txBody>
          <a:bodyPr wrap="square" rtlCol="0">
            <a:spAutoFit/>
          </a:bodyPr>
          <a:lstStyle/>
          <a:p>
            <a:pPr algn="ctr"/>
            <a:r>
              <a:rPr lang="en-US" dirty="0"/>
              <a:t>negative skew</a:t>
            </a:r>
          </a:p>
        </p:txBody>
      </p:sp>
      <p:sp>
        <p:nvSpPr>
          <p:cNvPr id="13" name="TextBox 12">
            <a:extLst>
              <a:ext uri="{FF2B5EF4-FFF2-40B4-BE49-F238E27FC236}">
                <a16:creationId xmlns:a16="http://schemas.microsoft.com/office/drawing/2014/main" id="{F24C8349-E5B8-6E41-8139-336B0923C867}"/>
              </a:ext>
            </a:extLst>
          </p:cNvPr>
          <p:cNvSpPr txBox="1"/>
          <p:nvPr/>
        </p:nvSpPr>
        <p:spPr>
          <a:xfrm>
            <a:off x="5364259" y="1488381"/>
            <a:ext cx="1605737" cy="369332"/>
          </a:xfrm>
          <a:prstGeom prst="rect">
            <a:avLst/>
          </a:prstGeom>
          <a:noFill/>
        </p:spPr>
        <p:txBody>
          <a:bodyPr wrap="square" rtlCol="0">
            <a:spAutoFit/>
          </a:bodyPr>
          <a:lstStyle/>
          <a:p>
            <a:pPr algn="ctr"/>
            <a:r>
              <a:rPr lang="en-US" dirty="0"/>
              <a:t>normal</a:t>
            </a:r>
          </a:p>
        </p:txBody>
      </p:sp>
      <p:sp>
        <p:nvSpPr>
          <p:cNvPr id="14" name="TextBox 13">
            <a:extLst>
              <a:ext uri="{FF2B5EF4-FFF2-40B4-BE49-F238E27FC236}">
                <a16:creationId xmlns:a16="http://schemas.microsoft.com/office/drawing/2014/main" id="{81B04BDD-6296-3848-809F-3EACC1F55F49}"/>
              </a:ext>
            </a:extLst>
          </p:cNvPr>
          <p:cNvSpPr txBox="1"/>
          <p:nvPr/>
        </p:nvSpPr>
        <p:spPr>
          <a:xfrm>
            <a:off x="8376473" y="3537968"/>
            <a:ext cx="1605737" cy="369332"/>
          </a:xfrm>
          <a:prstGeom prst="rect">
            <a:avLst/>
          </a:prstGeom>
          <a:noFill/>
        </p:spPr>
        <p:txBody>
          <a:bodyPr wrap="square" rtlCol="0">
            <a:spAutoFit/>
          </a:bodyPr>
          <a:lstStyle/>
          <a:p>
            <a:pPr algn="ctr"/>
            <a:r>
              <a:rPr lang="en-US" dirty="0"/>
              <a:t>positive skew</a:t>
            </a:r>
          </a:p>
        </p:txBody>
      </p:sp>
    </p:spTree>
    <p:extLst>
      <p:ext uri="{BB962C8B-B14F-4D97-AF65-F5344CB8AC3E}">
        <p14:creationId xmlns:p14="http://schemas.microsoft.com/office/powerpoint/2010/main" val="495511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Kurtosis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Peaked: leptokurtic</a:t>
            </a:r>
          </a:p>
          <a:p>
            <a:pPr lvl="0"/>
            <a:r>
              <a:rPr lang="en-GB" dirty="0"/>
              <a:t>Flat: platykurtic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8" name="Picture 7">
            <a:extLst>
              <a:ext uri="{FF2B5EF4-FFF2-40B4-BE49-F238E27FC236}">
                <a16:creationId xmlns:a16="http://schemas.microsoft.com/office/drawing/2014/main" id="{F3D4A781-9E6E-EA4D-B536-296EDDC28FA4}"/>
              </a:ext>
            </a:extLst>
          </p:cNvPr>
          <p:cNvPicPr>
            <a:picLocks noChangeAspect="1"/>
          </p:cNvPicPr>
          <p:nvPr/>
        </p:nvPicPr>
        <p:blipFill rotWithShape="1">
          <a:blip r:embed="rId3">
            <a:extLst>
              <a:ext uri="{28A0092B-C50C-407E-A947-70E740481C1C}">
                <a14:useLocalDpi xmlns:a14="http://schemas.microsoft.com/office/drawing/2010/main" val="0"/>
              </a:ext>
            </a:extLst>
          </a:blip>
          <a:srcRect t="18029"/>
          <a:stretch/>
        </p:blipFill>
        <p:spPr>
          <a:xfrm>
            <a:off x="6616507" y="1834103"/>
            <a:ext cx="3600000" cy="2488378"/>
          </a:xfrm>
          <a:prstGeom prst="rect">
            <a:avLst/>
          </a:prstGeom>
        </p:spPr>
      </p:pic>
      <p:pic>
        <p:nvPicPr>
          <p:cNvPr id="10" name="Picture 9">
            <a:extLst>
              <a:ext uri="{FF2B5EF4-FFF2-40B4-BE49-F238E27FC236}">
                <a16:creationId xmlns:a16="http://schemas.microsoft.com/office/drawing/2014/main" id="{E9479BBF-32CE-F54B-82D4-BB9A461D2A0B}"/>
              </a:ext>
            </a:extLst>
          </p:cNvPr>
          <p:cNvPicPr>
            <a:picLocks noChangeAspect="1"/>
          </p:cNvPicPr>
          <p:nvPr/>
        </p:nvPicPr>
        <p:blipFill rotWithShape="1">
          <a:blip r:embed="rId4"/>
          <a:srcRect b="7793"/>
          <a:stretch/>
        </p:blipFill>
        <p:spPr>
          <a:xfrm>
            <a:off x="2103581" y="3488564"/>
            <a:ext cx="4331366" cy="2467935"/>
          </a:xfrm>
          <a:prstGeom prst="rect">
            <a:avLst/>
          </a:prstGeom>
        </p:spPr>
      </p:pic>
      <p:sp>
        <p:nvSpPr>
          <p:cNvPr id="12" name="TextBox 11">
            <a:extLst>
              <a:ext uri="{FF2B5EF4-FFF2-40B4-BE49-F238E27FC236}">
                <a16:creationId xmlns:a16="http://schemas.microsoft.com/office/drawing/2014/main" id="{9E24242E-A4C4-2B43-AF84-8427ED565809}"/>
              </a:ext>
            </a:extLst>
          </p:cNvPr>
          <p:cNvSpPr txBox="1"/>
          <p:nvPr/>
        </p:nvSpPr>
        <p:spPr>
          <a:xfrm>
            <a:off x="3283427" y="6173027"/>
            <a:ext cx="1971675" cy="307777"/>
          </a:xfrm>
          <a:prstGeom prst="rect">
            <a:avLst/>
          </a:prstGeom>
          <a:noFill/>
        </p:spPr>
        <p:txBody>
          <a:bodyPr wrap="square" rtlCol="0">
            <a:spAutoFit/>
          </a:bodyPr>
          <a:lstStyle/>
          <a:p>
            <a:pPr algn="ctr"/>
            <a:r>
              <a:rPr lang="en-US" sz="1400" dirty="0">
                <a:hlinkClick r:id="rId5"/>
              </a:rPr>
              <a:t>Image reference</a:t>
            </a:r>
            <a:endParaRPr lang="en-US" sz="1400" dirty="0"/>
          </a:p>
        </p:txBody>
      </p:sp>
    </p:spTree>
    <p:extLst>
      <p:ext uri="{BB962C8B-B14F-4D97-AF65-F5344CB8AC3E}">
        <p14:creationId xmlns:p14="http://schemas.microsoft.com/office/powerpoint/2010/main" val="3470776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Summary statistics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339617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Summary statistics</a:t>
            </a:r>
            <a:br>
              <a:rPr lang="en-GB" dirty="0"/>
            </a:br>
            <a:r>
              <a:rPr lang="en-GB" dirty="0"/>
              <a:t>(</a:t>
            </a:r>
            <a:r>
              <a:rPr lang="en-GB" b="1" dirty="0"/>
              <a:t>models</a:t>
            </a:r>
            <a:r>
              <a:rPr lang="en-GB" dirty="0"/>
              <a:t> of our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514350" indent="-514350">
              <a:buFont typeface="+mj-lt"/>
              <a:buAutoNum type="arabicPeriod"/>
            </a:pPr>
            <a:r>
              <a:rPr lang="en-GB" dirty="0"/>
              <a:t>Measures of central tendency: mean, median, mode</a:t>
            </a:r>
          </a:p>
          <a:p>
            <a:pPr marL="514350" indent="-514350">
              <a:buFont typeface="+mj-lt"/>
              <a:buAutoNum type="arabicPeriod"/>
            </a:pPr>
            <a:r>
              <a:rPr lang="en-GB" dirty="0"/>
              <a:t>Measures of dispersion: variance, standard deviation, range measures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56548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central tendency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27</a:t>
            </a:fld>
            <a:endParaRPr lang="en-GB"/>
          </a:p>
        </p:txBody>
      </p:sp>
    </p:spTree>
    <p:extLst>
      <p:ext uri="{BB962C8B-B14F-4D97-AF65-F5344CB8AC3E}">
        <p14:creationId xmlns:p14="http://schemas.microsoft.com/office/powerpoint/2010/main" val="322036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Mode (fashion in French!)</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305050" y="2387948"/>
            <a:ext cx="7177088" cy="3872733"/>
          </a:xfrm>
        </p:spPr>
        <p:txBody>
          <a:bodyPr>
            <a:noAutofit/>
          </a:bodyPr>
          <a:lstStyle/>
          <a:p>
            <a:pPr marL="0" indent="0">
              <a:buNone/>
            </a:pPr>
            <a:r>
              <a:rPr lang="en-GB" dirty="0"/>
              <a:t>The value with the highest frequency.</a:t>
            </a:r>
          </a:p>
          <a:p>
            <a:endParaRPr lang="en-GB" dirty="0"/>
          </a:p>
          <a:p>
            <a:endParaRPr lang="en-GB" dirty="0"/>
          </a:p>
          <a:p>
            <a:endParaRPr lang="en-GB" dirty="0"/>
          </a:p>
          <a:p>
            <a:endParaRPr lang="en-GB" dirty="0"/>
          </a:p>
          <a:p>
            <a:endParaRPr lang="en-GB" dirty="0"/>
          </a:p>
          <a:p>
            <a:endParaRPr lang="en-GB" dirty="0"/>
          </a:p>
          <a:p>
            <a:pPr marL="0" indent="0">
              <a:buNone/>
            </a:pPr>
            <a:r>
              <a:rPr lang="en-GB" sz="2400" dirty="0"/>
              <a:t>Can be used for categorical, continuous, count, and ordinal data.</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10" name="Picture 9">
            <a:extLst>
              <a:ext uri="{FF2B5EF4-FFF2-40B4-BE49-F238E27FC236}">
                <a16:creationId xmlns:a16="http://schemas.microsoft.com/office/drawing/2014/main" id="{0AE02D75-28FD-9346-A007-73E7C49DA5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775" y="2387948"/>
            <a:ext cx="4324350" cy="3646479"/>
          </a:xfrm>
          <a:prstGeom prst="rect">
            <a:avLst/>
          </a:prstGeom>
        </p:spPr>
      </p:pic>
      <p:pic>
        <p:nvPicPr>
          <p:cNvPr id="11" name="Picture 10">
            <a:extLst>
              <a:ext uri="{FF2B5EF4-FFF2-40B4-BE49-F238E27FC236}">
                <a16:creationId xmlns:a16="http://schemas.microsoft.com/office/drawing/2014/main" id="{42687EF6-60D1-0447-BD12-FA4F50A8571E}"/>
              </a:ext>
            </a:extLst>
          </p:cNvPr>
          <p:cNvPicPr>
            <a:picLocks noChangeAspect="1"/>
          </p:cNvPicPr>
          <p:nvPr/>
        </p:nvPicPr>
        <p:blipFill>
          <a:blip r:embed="rId3"/>
          <a:stretch>
            <a:fillRect/>
          </a:stretch>
        </p:blipFill>
        <p:spPr>
          <a:xfrm>
            <a:off x="7875440" y="1891342"/>
            <a:ext cx="2413297" cy="3680785"/>
          </a:xfrm>
          <a:prstGeom prst="rect">
            <a:avLst/>
          </a:prstGeom>
        </p:spPr>
      </p:pic>
      <p:cxnSp>
        <p:nvCxnSpPr>
          <p:cNvPr id="8" name="Straight Arrow Connector 7">
            <a:extLst>
              <a:ext uri="{FF2B5EF4-FFF2-40B4-BE49-F238E27FC236}">
                <a16:creationId xmlns:a16="http://schemas.microsoft.com/office/drawing/2014/main" id="{E61C2A15-55A8-F840-85ED-31634ABD2820}"/>
              </a:ext>
            </a:extLst>
          </p:cNvPr>
          <p:cNvCxnSpPr>
            <a:cxnSpLocks/>
          </p:cNvCxnSpPr>
          <p:nvPr/>
        </p:nvCxnSpPr>
        <p:spPr>
          <a:xfrm flipH="1">
            <a:off x="4803066" y="2828926"/>
            <a:ext cx="1090528"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FE213F-D675-2747-91B4-7E513745A23E}"/>
              </a:ext>
            </a:extLst>
          </p:cNvPr>
          <p:cNvCxnSpPr>
            <a:cxnSpLocks/>
          </p:cNvCxnSpPr>
          <p:nvPr/>
        </p:nvCxnSpPr>
        <p:spPr>
          <a:xfrm>
            <a:off x="5893594" y="2828926"/>
            <a:ext cx="1926474" cy="21907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29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Arithmetic mean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The mean: Sum of all observations (x</a:t>
                </a:r>
                <a:r>
                  <a:rPr lang="en-GB" baseline="-25000" dirty="0"/>
                  <a:t>1</a:t>
                </a:r>
                <a:r>
                  <a:rPr lang="en-GB" dirty="0"/>
                  <a:t> … </a:t>
                </a:r>
                <a:r>
                  <a:rPr lang="en-GB" dirty="0" err="1"/>
                  <a:t>x</a:t>
                </a:r>
                <a:r>
                  <a:rPr lang="en-GB" baseline="-25000" dirty="0" err="1"/>
                  <a:t>n</a:t>
                </a:r>
                <a:r>
                  <a:rPr lang="en-GB" dirty="0"/>
                  <a:t>) divided by the number of observations (N)</a:t>
                </a:r>
              </a:p>
              <a:p>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sz="3200" i="1">
                              <a:latin typeface="Cambria Math" panose="02040503050406030204" pitchFamily="18" charset="0"/>
                            </a:rPr>
                          </m:ctrlPr>
                        </m:fPr>
                        <m:num>
                          <m:r>
                            <m:rPr>
                              <m:nor/>
                            </m:rPr>
                            <a:rPr lang="en-GB" sz="3200" i="1" dirty="0"/>
                            <m:t>x</m:t>
                          </m:r>
                          <m:r>
                            <m:rPr>
                              <m:nor/>
                            </m:rPr>
                            <a:rPr lang="en-GB" sz="3200" i="1" baseline="-25000" dirty="0"/>
                            <m:t>1</m:t>
                          </m:r>
                          <m:r>
                            <m:rPr>
                              <m:nor/>
                            </m:rPr>
                            <a:rPr lang="en-GB" sz="3200" i="1" dirty="0"/>
                            <m:t> + </m:t>
                          </m:r>
                          <m:r>
                            <m:rPr>
                              <m:nor/>
                            </m:rPr>
                            <a:rPr lang="en-GB" sz="3200" i="1" dirty="0"/>
                            <m:t>x</m:t>
                          </m:r>
                          <m:r>
                            <m:rPr>
                              <m:nor/>
                            </m:rPr>
                            <a:rPr lang="en-GB" sz="3200" i="1" baseline="-25000" dirty="0"/>
                            <m:t>2</m:t>
                          </m:r>
                          <m:r>
                            <m:rPr>
                              <m:nor/>
                            </m:rPr>
                            <a:rPr lang="en-GB" sz="3200" i="1" dirty="0"/>
                            <m:t> + </m:t>
                          </m:r>
                          <m:r>
                            <m:rPr>
                              <m:nor/>
                            </m:rPr>
                            <a:rPr lang="en-GB" sz="3200" i="1" dirty="0"/>
                            <m:t>x</m:t>
                          </m:r>
                          <m:r>
                            <m:rPr>
                              <m:nor/>
                            </m:rPr>
                            <a:rPr lang="en-GB" sz="3200" i="1" baseline="-25000" dirty="0"/>
                            <m:t>3</m:t>
                          </m:r>
                          <m:r>
                            <m:rPr>
                              <m:nor/>
                            </m:rPr>
                            <a:rPr lang="en-GB" sz="3200" i="1" dirty="0"/>
                            <m:t> + … + </m:t>
                          </m:r>
                          <m:r>
                            <m:rPr>
                              <m:nor/>
                            </m:rPr>
                            <a:rPr lang="en-GB" sz="3200" i="1" dirty="0"/>
                            <m:t>xn</m:t>
                          </m:r>
                        </m:num>
                        <m:den>
                          <m:r>
                            <a:rPr lang="en-GB" sz="3200" i="1">
                              <a:latin typeface="Cambria Math" panose="02040503050406030204" pitchFamily="18" charset="0"/>
                            </a:rPr>
                            <m:t>𝑁</m:t>
                          </m:r>
                        </m:den>
                      </m:f>
                    </m:oMath>
                  </m:oMathPara>
                </a14:m>
                <a:endParaRPr lang="en-GB" dirty="0"/>
              </a:p>
              <a:p>
                <a:pPr marL="0" indent="0">
                  <a:buNone/>
                </a:pPr>
                <a:endParaRPr lang="en-GB" dirty="0"/>
              </a:p>
              <a:p>
                <a:r>
                  <a:rPr lang="en-GB" dirty="0"/>
                  <a:t> Can be calculated for continuous data and count data</a:t>
                </a:r>
              </a:p>
              <a:p>
                <a:r>
                  <a:rPr lang="en-GB" b="1" dirty="0"/>
                  <a:t> </a:t>
                </a:r>
                <a:r>
                  <a:rPr lang="en-GB" dirty="0"/>
                  <a:t>The most widely used measure of central tendency</a:t>
                </a:r>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Tree>
    <p:extLst>
      <p:ext uri="{BB962C8B-B14F-4D97-AF65-F5344CB8AC3E}">
        <p14:creationId xmlns:p14="http://schemas.microsoft.com/office/powerpoint/2010/main" val="342665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A907-1765-9FA0-C67E-C02B2791F6DF}"/>
              </a:ext>
            </a:extLst>
          </p:cNvPr>
          <p:cNvSpPr>
            <a:spLocks noGrp="1"/>
          </p:cNvSpPr>
          <p:nvPr>
            <p:ph type="ctrTitle"/>
          </p:nvPr>
        </p:nvSpPr>
        <p:spPr/>
        <p:txBody>
          <a:bodyPr/>
          <a:lstStyle/>
          <a:p>
            <a:r>
              <a:rPr lang="en-GB" dirty="0"/>
              <a:t>How are you finding the workbooks?</a:t>
            </a:r>
          </a:p>
        </p:txBody>
      </p:sp>
      <p:sp>
        <p:nvSpPr>
          <p:cNvPr id="3" name="Slide Number Placeholder 2">
            <a:extLst>
              <a:ext uri="{FF2B5EF4-FFF2-40B4-BE49-F238E27FC236}">
                <a16:creationId xmlns:a16="http://schemas.microsoft.com/office/drawing/2014/main" id="{C65A9734-58E3-348F-7C99-3877780C2245}"/>
              </a:ext>
            </a:extLst>
          </p:cNvPr>
          <p:cNvSpPr>
            <a:spLocks noGrp="1"/>
          </p:cNvSpPr>
          <p:nvPr>
            <p:ph type="sldNum" sz="quarter" idx="4"/>
          </p:nvPr>
        </p:nvSpPr>
        <p:spPr/>
        <p:txBody>
          <a:bodyPr/>
          <a:lstStyle/>
          <a:p>
            <a:fld id="{6998E55D-8E2A-4AFE-A61C-B5DBBB7761E7}" type="slidenum">
              <a:rPr lang="en-GB" smtClean="0"/>
              <a:pPr/>
              <a:t>3</a:t>
            </a:fld>
            <a:endParaRPr lang="en-GB" dirty="0"/>
          </a:p>
        </p:txBody>
      </p:sp>
    </p:spTree>
    <p:extLst>
      <p:ext uri="{BB962C8B-B14F-4D97-AF65-F5344CB8AC3E}">
        <p14:creationId xmlns:p14="http://schemas.microsoft.com/office/powerpoint/2010/main" val="3002698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middle point in a sorted list of values.</a:t>
            </a:r>
          </a:p>
          <a:p>
            <a:r>
              <a:rPr lang="en-GB" dirty="0"/>
              <a:t>Can be used for continuous, ordinal, and count data</a:t>
            </a:r>
          </a:p>
          <a:p>
            <a:pPr marL="0" indent="0">
              <a:buNone/>
            </a:pPr>
            <a:endParaRPr lang="en-GB" dirty="0"/>
          </a:p>
          <a:p>
            <a:pPr marL="0" indent="0">
              <a:buNone/>
            </a:pPr>
            <a:endParaRPr lang="en-GB" dirty="0"/>
          </a:p>
          <a:p>
            <a:pPr marL="0" indent="0">
              <a:buNone/>
            </a:pPr>
            <a:r>
              <a:rPr lang="en-GB" dirty="0"/>
              <a:t>To calculate the median: </a:t>
            </a:r>
          </a:p>
          <a:p>
            <a:pPr lvl="0"/>
            <a:r>
              <a:rPr lang="en-GB" dirty="0"/>
              <a:t>First sort the values, then find the middle point.</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spTree>
    <p:extLst>
      <p:ext uri="{BB962C8B-B14F-4D97-AF65-F5344CB8AC3E}">
        <p14:creationId xmlns:p14="http://schemas.microsoft.com/office/powerpoint/2010/main" val="41173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786313" cy="3872733"/>
          </a:xfrm>
        </p:spPr>
        <p:txBody>
          <a:bodyPr>
            <a:noAutofit/>
          </a:bodyPr>
          <a:lstStyle/>
          <a:p>
            <a:pPr marL="0" indent="0">
              <a:buNone/>
            </a:pPr>
            <a:r>
              <a:rPr lang="en-GB" dirty="0"/>
              <a:t>If there’s an </a:t>
            </a:r>
            <a:r>
              <a:rPr lang="en-GB" b="1" dirty="0"/>
              <a:t>odd</a:t>
            </a:r>
            <a:r>
              <a:rPr lang="en-GB" dirty="0"/>
              <a:t> number of values:</a:t>
            </a:r>
          </a:p>
          <a:p>
            <a:pPr lvl="0"/>
            <a:r>
              <a:rPr lang="en-GB" dirty="0"/>
              <a:t>There is only one point in the middle of the sorted list of values. That’s the median.</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l="59241"/>
          <a:stretch/>
        </p:blipFill>
        <p:spPr>
          <a:xfrm>
            <a:off x="7299351" y="1771902"/>
            <a:ext cx="2880000" cy="4262565"/>
          </a:xfrm>
          <a:prstGeom prst="rect">
            <a:avLst/>
          </a:prstGeom>
        </p:spPr>
      </p:pic>
    </p:spTree>
    <p:extLst>
      <p:ext uri="{BB962C8B-B14F-4D97-AF65-F5344CB8AC3E}">
        <p14:creationId xmlns:p14="http://schemas.microsoft.com/office/powerpoint/2010/main" val="3444408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814888" cy="3872733"/>
          </a:xfrm>
        </p:spPr>
        <p:txBody>
          <a:bodyPr>
            <a:noAutofit/>
          </a:bodyPr>
          <a:lstStyle/>
          <a:p>
            <a:pPr marL="0" indent="0">
              <a:buNone/>
            </a:pPr>
            <a:r>
              <a:rPr lang="en-GB" dirty="0"/>
              <a:t>If there’s an </a:t>
            </a:r>
            <a:r>
              <a:rPr lang="en-GB" b="1" dirty="0"/>
              <a:t>even</a:t>
            </a:r>
            <a:r>
              <a:rPr lang="en-GB" dirty="0"/>
              <a:t> number of values:</a:t>
            </a:r>
          </a:p>
          <a:p>
            <a:pPr lvl="0"/>
            <a:r>
              <a:rPr lang="en-GB" dirty="0"/>
              <a:t>Find the two points in the middle of the sorted list. </a:t>
            </a:r>
          </a:p>
          <a:p>
            <a:pPr lvl="0"/>
            <a:r>
              <a:rPr lang="en-GB" dirty="0"/>
              <a:t>The median is the arithmetic mean of these two points.</a:t>
            </a:r>
          </a:p>
          <a:p>
            <a:pPr lvl="0"/>
            <a:r>
              <a:rPr lang="en-GB" dirty="0"/>
              <a:t>Here, (465 + 564) / 2 = 514.5</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r="58303"/>
          <a:stretch/>
        </p:blipFill>
        <p:spPr>
          <a:xfrm>
            <a:off x="6967538" y="1819887"/>
            <a:ext cx="2880000" cy="4166592"/>
          </a:xfrm>
          <a:prstGeom prst="rect">
            <a:avLst/>
          </a:prstGeom>
        </p:spPr>
      </p:pic>
    </p:spTree>
    <p:extLst>
      <p:ext uri="{BB962C8B-B14F-4D97-AF65-F5344CB8AC3E}">
        <p14:creationId xmlns:p14="http://schemas.microsoft.com/office/powerpoint/2010/main" val="2660576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Content Placeholder 6">
            <a:extLst>
              <a:ext uri="{FF2B5EF4-FFF2-40B4-BE49-F238E27FC236}">
                <a16:creationId xmlns:a16="http://schemas.microsoft.com/office/drawing/2014/main" id="{400DFF8E-EFC1-B34E-B1D8-F125770FCEDE}"/>
              </a:ext>
            </a:extLst>
          </p:cNvPr>
          <p:cNvPicPr>
            <a:picLocks noGrp="1" noChangeAspect="1"/>
          </p:cNvPicPr>
          <p:nvPr>
            <p:ph idx="1"/>
          </p:nvPr>
        </p:nvPicPr>
        <p:blipFill>
          <a:blip r:embed="rId2"/>
          <a:stretch>
            <a:fillRect/>
          </a:stretch>
        </p:blipFill>
        <p:spPr>
          <a:xfrm>
            <a:off x="2885485" y="2233613"/>
            <a:ext cx="6421030" cy="3873500"/>
          </a:xfrm>
          <a:prstGeom prst="rect">
            <a:avLst/>
          </a:prstGeom>
        </p:spPr>
      </p:pic>
      <p:sp>
        <p:nvSpPr>
          <p:cNvPr id="3" name="Rectangle 2">
            <a:extLst>
              <a:ext uri="{FF2B5EF4-FFF2-40B4-BE49-F238E27FC236}">
                <a16:creationId xmlns:a16="http://schemas.microsoft.com/office/drawing/2014/main" id="{809B5F6B-B2BA-28F4-9261-0FDC60E8E5B8}"/>
              </a:ext>
            </a:extLst>
          </p:cNvPr>
          <p:cNvSpPr/>
          <p:nvPr/>
        </p:nvSpPr>
        <p:spPr>
          <a:xfrm>
            <a:off x="5497830" y="1954530"/>
            <a:ext cx="4171950" cy="44234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09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314825" cy="3872733"/>
          </a:xfrm>
        </p:spPr>
        <p:txBody>
          <a:bodyPr>
            <a:noAutofit/>
          </a:bodyPr>
          <a:lstStyle/>
          <a:p>
            <a:r>
              <a:rPr lang="en-GB" dirty="0"/>
              <a:t>The </a:t>
            </a:r>
            <a:r>
              <a:rPr lang="en-GB" b="1" dirty="0"/>
              <a:t>mean</a:t>
            </a:r>
            <a:r>
              <a:rPr lang="en-GB" dirty="0"/>
              <a:t> is the most widely used summary statistic. </a:t>
            </a:r>
          </a:p>
          <a:p>
            <a:r>
              <a:rPr lang="en-GB" dirty="0"/>
              <a:t>But: It’s not a very “robust” statistic as it’s easily affect by extreme values (outliers).</a:t>
            </a:r>
          </a:p>
          <a:p>
            <a:pPr marL="0" indent="0">
              <a:buNone/>
            </a:pPr>
            <a:endParaRPr lang="en-GB" dirty="0"/>
          </a:p>
          <a:p>
            <a:pPr marL="0" indent="0">
              <a:buNone/>
            </a:pPr>
            <a:r>
              <a:rPr lang="en-GB" dirty="0"/>
              <a:t>Compare:</a:t>
            </a:r>
          </a:p>
          <a:p>
            <a:r>
              <a:rPr lang="en-GB" dirty="0"/>
              <a:t>M with outlier = </a:t>
            </a:r>
            <a:r>
              <a:rPr lang="en-GB" b="1" dirty="0"/>
              <a:t>612</a:t>
            </a:r>
          </a:p>
          <a:p>
            <a:r>
              <a:rPr lang="en-GB" dirty="0"/>
              <a:t>M without outlier = </a:t>
            </a:r>
            <a:r>
              <a:rPr lang="en-GB" b="1" dirty="0"/>
              <a:t>499</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r>
              <a:rPr lang="en-GB" dirty="0"/>
              <a:t>The </a:t>
            </a:r>
            <a:r>
              <a:rPr lang="en-GB" b="1" dirty="0"/>
              <a:t>median</a:t>
            </a:r>
            <a:r>
              <a:rPr lang="en-GB" dirty="0"/>
              <a:t> is a more robust statistics; it’s not easily affected by extreme scores.</a:t>
            </a:r>
          </a:p>
          <a:p>
            <a:pPr marL="0" indent="0">
              <a:buNone/>
            </a:pPr>
            <a:endParaRPr lang="en-GB" dirty="0"/>
          </a:p>
          <a:p>
            <a:pPr marL="0" indent="0">
              <a:buNone/>
            </a:pPr>
            <a:r>
              <a:rPr lang="en-GB" dirty="0"/>
              <a:t>Compare:</a:t>
            </a:r>
          </a:p>
          <a:p>
            <a:r>
              <a:rPr lang="en-GB" dirty="0"/>
              <a:t>Median with outlier: </a:t>
            </a:r>
            <a:r>
              <a:rPr lang="en-GB" b="1" dirty="0"/>
              <a:t>465</a:t>
            </a:r>
          </a:p>
          <a:p>
            <a:r>
              <a:rPr lang="en-GB" dirty="0"/>
              <a:t>Median without outlier: </a:t>
            </a:r>
            <a:r>
              <a:rPr lang="en-GB" b="1" dirty="0"/>
              <a:t>461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mean and 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pPr marL="0" indent="0">
              <a:buNone/>
            </a:pPr>
            <a:r>
              <a:rPr lang="en-GB" dirty="0"/>
              <a:t>When there are extreme values, the median is a better model of our data.</a:t>
            </a:r>
          </a:p>
          <a:p>
            <a:r>
              <a:rPr lang="en-GB" dirty="0"/>
              <a:t>M </a:t>
            </a:r>
            <a:r>
              <a:rPr lang="en-GB" i="1" dirty="0"/>
              <a:t>with</a:t>
            </a:r>
            <a:r>
              <a:rPr lang="en-GB" dirty="0"/>
              <a:t> outlier = 612</a:t>
            </a:r>
          </a:p>
          <a:p>
            <a:r>
              <a:rPr lang="en-GB" dirty="0"/>
              <a:t>Median </a:t>
            </a:r>
            <a:r>
              <a:rPr lang="en-GB" i="1" dirty="0"/>
              <a:t>with</a:t>
            </a:r>
            <a:r>
              <a:rPr lang="en-GB" dirty="0"/>
              <a:t> outlier: 465</a:t>
            </a:r>
          </a:p>
          <a:p>
            <a:r>
              <a:rPr lang="en-GB" dirty="0"/>
              <a:t>M </a:t>
            </a:r>
            <a:r>
              <a:rPr lang="en-GB" i="1" dirty="0"/>
              <a:t>without</a:t>
            </a:r>
            <a:r>
              <a:rPr lang="en-GB" dirty="0"/>
              <a:t> outlier = 499</a:t>
            </a:r>
          </a:p>
          <a:p>
            <a:r>
              <a:rPr lang="en-GB" dirty="0"/>
              <a:t>Median </a:t>
            </a:r>
            <a:r>
              <a:rPr lang="en-GB" i="1" dirty="0"/>
              <a:t>without</a:t>
            </a:r>
            <a:r>
              <a:rPr lang="en-GB" dirty="0"/>
              <a:t> outlier: 461</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More robust alternatives to the standard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b="1" dirty="0"/>
              <a:t>Trimmed mean</a:t>
            </a:r>
            <a:r>
              <a:rPr lang="en-GB" dirty="0"/>
              <a:t>: Extreme values are removed before calculating the mean as normal (</a:t>
            </a:r>
            <a:r>
              <a:rPr lang="en-GB" dirty="0">
                <a:latin typeface="Courier New" panose="02070309020205020404" pitchFamily="49" charset="0"/>
                <a:cs typeface="Courier New" panose="02070309020205020404" pitchFamily="49" charset="0"/>
              </a:rPr>
              <a:t>trim() </a:t>
            </a:r>
            <a:r>
              <a:rPr lang="en-GB" dirty="0"/>
              <a:t>function)</a:t>
            </a:r>
          </a:p>
          <a:p>
            <a:pPr lvl="0"/>
            <a:r>
              <a:rPr lang="en-GB" b="1" dirty="0"/>
              <a:t>“</a:t>
            </a:r>
            <a:r>
              <a:rPr lang="en-GB" b="1" dirty="0" err="1"/>
              <a:t>Winsorized</a:t>
            </a:r>
            <a:r>
              <a:rPr lang="en-GB" b="1" dirty="0"/>
              <a:t>” mean</a:t>
            </a:r>
            <a:r>
              <a:rPr lang="en-GB" dirty="0"/>
              <a:t>: Extreme values are replaced with values at the thresholds of the extremes, e.g. the 90</a:t>
            </a:r>
            <a:r>
              <a:rPr lang="en-GB" baseline="30000" dirty="0"/>
              <a:t>th</a:t>
            </a:r>
            <a:r>
              <a:rPr lang="en-GB" dirty="0"/>
              <a:t> percentile.</a:t>
            </a:r>
          </a:p>
          <a:p>
            <a:pPr lvl="0"/>
            <a:r>
              <a:rPr lang="en-GB" dirty="0"/>
              <a:t>So, why not just always used these?</a:t>
            </a:r>
          </a:p>
          <a:p>
            <a:pPr lvl="0"/>
            <a:r>
              <a:rPr lang="en-GB" dirty="0"/>
              <a:t>Whatever you choose, justify your decision and be transparent about it in the report.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1395515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dispersion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2277070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Measures of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6343650" cy="3872733"/>
          </a:xfrm>
        </p:spPr>
        <p:txBody>
          <a:bodyPr>
            <a:noAutofit/>
          </a:bodyPr>
          <a:lstStyle/>
          <a:p>
            <a:r>
              <a:rPr lang="en-GB" dirty="0"/>
              <a:t>Tell us how the observations in our variables are spread out.</a:t>
            </a:r>
          </a:p>
          <a:p>
            <a:r>
              <a:rPr lang="en-GB" dirty="0"/>
              <a:t>Provide information about the variability in our data.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3154025" y="1022667"/>
            <a:ext cx="5727700" cy="4812665"/>
          </a:xfrm>
          <a:prstGeom prst="rect">
            <a:avLst/>
          </a:prstGeom>
        </p:spPr>
      </p:pic>
      <p:pic>
        <p:nvPicPr>
          <p:cNvPr id="5" name="Picture 4">
            <a:extLst>
              <a:ext uri="{FF2B5EF4-FFF2-40B4-BE49-F238E27FC236}">
                <a16:creationId xmlns:a16="http://schemas.microsoft.com/office/drawing/2014/main" id="{709A402B-3C31-4B4D-8B2D-33E0A21B0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9635" y="3228149"/>
            <a:ext cx="4876800" cy="3454400"/>
          </a:xfrm>
          <a:prstGeom prst="rect">
            <a:avLst/>
          </a:prstGeom>
        </p:spPr>
      </p:pic>
      <p:sp>
        <p:nvSpPr>
          <p:cNvPr id="10" name="Rectangle 9">
            <a:extLst>
              <a:ext uri="{FF2B5EF4-FFF2-40B4-BE49-F238E27FC236}">
                <a16:creationId xmlns:a16="http://schemas.microsoft.com/office/drawing/2014/main" id="{4E59E35C-5876-7B42-82B9-BC9F2FDC60A4}"/>
              </a:ext>
            </a:extLst>
          </p:cNvPr>
          <p:cNvSpPr/>
          <p:nvPr/>
        </p:nvSpPr>
        <p:spPr>
          <a:xfrm>
            <a:off x="2030597" y="4170519"/>
            <a:ext cx="3729038" cy="1569660"/>
          </a:xfrm>
          <a:prstGeom prst="rect">
            <a:avLst/>
          </a:prstGeom>
        </p:spPr>
        <p:txBody>
          <a:bodyPr wrap="square">
            <a:spAutoFit/>
          </a:bodyPr>
          <a:lstStyle/>
          <a:p>
            <a:r>
              <a:rPr lang="en-GB" sz="2400" b="1" dirty="0"/>
              <a:t>Best practice:</a:t>
            </a:r>
          </a:p>
          <a:p>
            <a:r>
              <a:rPr lang="en-GB" sz="2400" dirty="0"/>
              <a:t>Report a measure of central tendency and a measure of dispersion (e.g., </a:t>
            </a:r>
            <a:r>
              <a:rPr lang="en-GB" sz="2400" b="1" dirty="0"/>
              <a:t>M</a:t>
            </a:r>
            <a:r>
              <a:rPr lang="en-GB" sz="2400" dirty="0"/>
              <a:t> and </a:t>
            </a:r>
            <a:r>
              <a:rPr lang="en-GB" sz="2400" b="1" dirty="0"/>
              <a:t>SD</a:t>
            </a:r>
            <a:r>
              <a:rPr lang="en-GB" sz="2400" dirty="0"/>
              <a:t>)</a:t>
            </a:r>
          </a:p>
        </p:txBody>
      </p:sp>
    </p:spTree>
    <p:extLst>
      <p:ext uri="{BB962C8B-B14F-4D97-AF65-F5344CB8AC3E}">
        <p14:creationId xmlns:p14="http://schemas.microsoft.com/office/powerpoint/2010/main" val="3099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wrangling: A reminder</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2128128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deviation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258050" cy="3872733"/>
          </a:xfrm>
        </p:spPr>
        <p:txBody>
          <a:bodyPr>
            <a:noAutofit/>
          </a:bodyPr>
          <a:lstStyle/>
          <a:p>
            <a:pPr marL="0" indent="0">
              <a:buNone/>
            </a:pPr>
            <a:r>
              <a:rPr lang="en-GB" dirty="0"/>
              <a:t>Measure of dispersion around the </a:t>
            </a:r>
            <a:r>
              <a:rPr lang="en-GB" b="1" dirty="0"/>
              <a:t>mean</a:t>
            </a:r>
          </a:p>
          <a:p>
            <a:pPr marL="0" indent="0">
              <a:buNone/>
            </a:pPr>
            <a:endParaRPr lang="en-GB" dirty="0"/>
          </a:p>
          <a:p>
            <a:pPr marL="0" indent="0">
              <a:buNone/>
            </a:pPr>
            <a:r>
              <a:rPr lang="en-GB" dirty="0"/>
              <a:t>To calculate the SD: </a:t>
            </a:r>
          </a:p>
          <a:p>
            <a:pPr marL="457200" indent="-457200">
              <a:buFont typeface="+mj-lt"/>
              <a:buAutoNum type="arabicPeriod"/>
            </a:pPr>
            <a:r>
              <a:rPr lang="en-GB" sz="2200" dirty="0"/>
              <a:t>Calculate the mean for the sample: </a:t>
            </a:r>
            <a:r>
              <a:rPr lang="en-GB" sz="2400" dirty="0"/>
              <a:t>x̅</a:t>
            </a:r>
            <a:r>
              <a:rPr lang="en-GB" sz="2200" dirty="0"/>
              <a:t>  </a:t>
            </a:r>
          </a:p>
          <a:p>
            <a:pPr marL="457200" indent="-457200">
              <a:buFont typeface="+mj-lt"/>
              <a:buAutoNum type="arabicPeriod"/>
            </a:pPr>
            <a:r>
              <a:rPr lang="en-GB" sz="2200" dirty="0"/>
              <a:t>Calculate, for each data point (x), its difference from the mean and square this value: (x - </a:t>
            </a:r>
            <a:r>
              <a:rPr lang="en-GB" sz="2400" dirty="0"/>
              <a:t>x̅)</a:t>
            </a:r>
            <a:endParaRPr lang="en-GB" sz="2200" dirty="0"/>
          </a:p>
          <a:p>
            <a:pPr marL="457200" indent="-457200">
              <a:buFont typeface="+mj-lt"/>
              <a:buAutoNum type="arabicPeriod"/>
            </a:pPr>
            <a:r>
              <a:rPr lang="en-GB" sz="2200" dirty="0"/>
              <a:t>Sum up the squared differences: (x - </a:t>
            </a:r>
            <a:r>
              <a:rPr lang="en-GB" sz="2400" dirty="0"/>
              <a:t>x̅)</a:t>
            </a:r>
            <a:r>
              <a:rPr lang="en-GB" sz="2400" baseline="30000" dirty="0"/>
              <a:t>2</a:t>
            </a:r>
            <a:endParaRPr lang="en-GB" sz="2200" baseline="30000" dirty="0"/>
          </a:p>
          <a:p>
            <a:pPr marL="457200" indent="-457200">
              <a:buFont typeface="+mj-lt"/>
              <a:buAutoNum type="arabicPeriod"/>
            </a:pPr>
            <a:r>
              <a:rPr lang="en-GB" sz="2200" dirty="0"/>
              <a:t>Divide the “sum of squares” (x - </a:t>
            </a:r>
            <a:r>
              <a:rPr lang="en-GB" sz="2400" dirty="0"/>
              <a:t>x̅)</a:t>
            </a:r>
            <a:r>
              <a:rPr lang="en-GB" sz="2400" baseline="30000" dirty="0"/>
              <a:t>2 </a:t>
            </a:r>
            <a:r>
              <a:rPr lang="en-GB" sz="2200" dirty="0"/>
              <a:t>by the number of observations minus 1 (N – 1).</a:t>
            </a:r>
          </a:p>
          <a:p>
            <a:pPr marL="457200" indent="-457200">
              <a:buFont typeface="+mj-lt"/>
              <a:buAutoNum type="arabicPeriod"/>
            </a:pPr>
            <a:r>
              <a:rPr lang="en-GB" sz="2200" dirty="0"/>
              <a:t>Take the square the root of this number.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3">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pic>
        <p:nvPicPr>
          <p:cNvPr id="9" name="Picture 4" descr="https://spreadsheetsolving.files.wordpress.com/2013/06/techsmithworf21a.png">
            <a:extLst>
              <a:ext uri="{FF2B5EF4-FFF2-40B4-BE49-F238E27FC236}">
                <a16:creationId xmlns:a16="http://schemas.microsoft.com/office/drawing/2014/main" id="{50833A35-6287-8440-BC92-5AA205DC0A65}"/>
              </a:ext>
            </a:extLst>
          </p:cNvPr>
          <p:cNvPicPr>
            <a:picLocks noChangeAspect="1" noChangeArrowheads="1"/>
          </p:cNvPicPr>
          <p:nvPr/>
        </p:nvPicPr>
        <p:blipFill>
          <a:blip r:embed="rId5" cstate="print"/>
          <a:srcRect/>
          <a:stretch>
            <a:fillRect/>
          </a:stretch>
        </p:blipFill>
        <p:spPr bwMode="auto">
          <a:xfrm>
            <a:off x="7684280" y="1022668"/>
            <a:ext cx="3242459" cy="1291983"/>
          </a:xfrm>
          <a:prstGeom prst="rect">
            <a:avLst/>
          </a:prstGeom>
          <a:noFill/>
        </p:spPr>
      </p:pic>
    </p:spTree>
    <p:extLst>
      <p:ext uri="{BB962C8B-B14F-4D97-AF65-F5344CB8AC3E}">
        <p14:creationId xmlns:p14="http://schemas.microsoft.com/office/powerpoint/2010/main" val="37678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Distance between the smallest and largest data point.</a:t>
            </a:r>
          </a:p>
          <a:p>
            <a:r>
              <a:rPr lang="en-GB" dirty="0"/>
              <a:t>Not very informative as it is exclusively based on the most extreme values…</a:t>
            </a:r>
          </a:p>
          <a:p>
            <a:pPr marL="0" indent="0">
              <a:buNone/>
            </a:pPr>
            <a:endParaRPr lang="en-GB" dirty="0"/>
          </a:p>
          <a:p>
            <a:pPr marL="0" indent="0">
              <a:buNone/>
            </a:pPr>
            <a:r>
              <a:rPr lang="en-GB" dirty="0"/>
              <a:t>Example: age range in our handout</a:t>
            </a:r>
          </a:p>
          <a:p>
            <a:r>
              <a:rPr lang="en-GB" dirty="0"/>
              <a:t>Minimum age = 18</a:t>
            </a:r>
          </a:p>
          <a:p>
            <a:r>
              <a:rPr lang="en-GB" dirty="0"/>
              <a:t>Maximum age = 25</a:t>
            </a:r>
          </a:p>
          <a:p>
            <a:r>
              <a:rPr lang="en-GB" dirty="0"/>
              <a:t>Range = 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spTree>
    <p:extLst>
      <p:ext uri="{BB962C8B-B14F-4D97-AF65-F5344CB8AC3E}">
        <p14:creationId xmlns:p14="http://schemas.microsoft.com/office/powerpoint/2010/main" val="7798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Interquartile 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97180" y="2011680"/>
            <a:ext cx="6880860" cy="4095207"/>
          </a:xfrm>
        </p:spPr>
        <p:txBody>
          <a:bodyPr>
            <a:noAutofit/>
          </a:bodyPr>
          <a:lstStyle/>
          <a:p>
            <a:r>
              <a:rPr lang="en-GB" sz="2400" dirty="0">
                <a:latin typeface="Calibri" panose="020F0502020204030204" pitchFamily="34" charset="0"/>
                <a:cs typeface="Calibri" panose="020F0502020204030204" pitchFamily="34" charset="0"/>
              </a:rPr>
              <a:t>Another way of measuring dispersion is by means of the interquartile range (IQR). </a:t>
            </a:r>
          </a:p>
          <a:p>
            <a:r>
              <a:rPr lang="en-GB" sz="2400" dirty="0">
                <a:latin typeface="Calibri" panose="020F0502020204030204" pitchFamily="34" charset="0"/>
                <a:cs typeface="Calibri" panose="020F0502020204030204" pitchFamily="34" charset="0"/>
              </a:rPr>
              <a:t>This divides the sample data into quartiles (Q1, Q2, Q3 and Q4).</a:t>
            </a:r>
          </a:p>
          <a:p>
            <a:r>
              <a:rPr lang="en-GB" sz="2400" dirty="0">
                <a:latin typeface="Calibri" panose="020F0502020204030204" pitchFamily="34" charset="0"/>
                <a:cs typeface="Calibri" panose="020F0502020204030204" pitchFamily="34" charset="0"/>
              </a:rPr>
              <a:t>Difference above Q1 and below Q4 is called the </a:t>
            </a:r>
            <a:r>
              <a:rPr lang="en-GB" sz="2400" b="1" dirty="0">
                <a:latin typeface="Calibri" panose="020F0502020204030204" pitchFamily="34" charset="0"/>
                <a:cs typeface="Calibri" panose="020F0502020204030204" pitchFamily="34" charset="0"/>
              </a:rPr>
              <a:t>interquartile range = </a:t>
            </a:r>
            <a:r>
              <a:rPr lang="en-GB" sz="2400" dirty="0">
                <a:latin typeface="Calibri" panose="020F0502020204030204" pitchFamily="34" charset="0"/>
                <a:cs typeface="Calibri" panose="020F0502020204030204" pitchFamily="34" charset="0"/>
              </a:rPr>
              <a:t>middle 50% of values</a:t>
            </a:r>
          </a:p>
          <a:p>
            <a:r>
              <a:rPr lang="en-GB" sz="2400" b="0" i="0" dirty="0">
                <a:effectLst/>
                <a:latin typeface="Calibri" panose="020F0502020204030204" pitchFamily="34" charset="0"/>
                <a:cs typeface="Calibri" panose="020F0502020204030204" pitchFamily="34" charset="0"/>
              </a:rPr>
              <a:t>To find the interquartile range, subtract the value of the lower quartile ( or 25%) from the value of the upper quartile ( or 75%). Interquartile range = upper quartile − lower quartile.</a:t>
            </a:r>
            <a:endParaRPr lang="en-GB"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dirty="0"/>
          </a:p>
        </p:txBody>
      </p:sp>
      <p:pic>
        <p:nvPicPr>
          <p:cNvPr id="6" name="Picture 5">
            <a:extLst>
              <a:ext uri="{FF2B5EF4-FFF2-40B4-BE49-F238E27FC236}">
                <a16:creationId xmlns:a16="http://schemas.microsoft.com/office/drawing/2014/main" id="{B117DB37-02F2-A34F-941A-B168FE7A35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55386" y="1555329"/>
            <a:ext cx="5141365" cy="4320000"/>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3534382" y="3891908"/>
            <a:ext cx="5727700" cy="4812665"/>
          </a:xfrm>
          <a:prstGeom prst="rect">
            <a:avLst/>
          </a:prstGeom>
        </p:spPr>
      </p:pic>
    </p:spTree>
    <p:extLst>
      <p:ext uri="{BB962C8B-B14F-4D97-AF65-F5344CB8AC3E}">
        <p14:creationId xmlns:p14="http://schemas.microsoft.com/office/powerpoint/2010/main" val="278171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wrangling and 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511232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Rectangle 8">
            <a:extLst>
              <a:ext uri="{FF2B5EF4-FFF2-40B4-BE49-F238E27FC236}">
                <a16:creationId xmlns:a16="http://schemas.microsoft.com/office/drawing/2014/main" id="{D00FFEB9-EA1C-D643-BD9B-9016854B5730}"/>
              </a:ext>
            </a:extLst>
          </p:cNvPr>
          <p:cNvSpPr/>
          <p:nvPr/>
        </p:nvSpPr>
        <p:spPr>
          <a:xfrm>
            <a:off x="1881187" y="2017914"/>
            <a:ext cx="2828926" cy="1996874"/>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05152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22899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8" name="Straight Arrow Connector 7">
            <a:extLst>
              <a:ext uri="{FF2B5EF4-FFF2-40B4-BE49-F238E27FC236}">
                <a16:creationId xmlns:a16="http://schemas.microsoft.com/office/drawing/2014/main" id="{A559217A-C78E-AE83-C967-4361B96DA507}"/>
              </a:ext>
            </a:extLst>
          </p:cNvPr>
          <p:cNvCxnSpPr/>
          <p:nvPr/>
        </p:nvCxnSpPr>
        <p:spPr>
          <a:xfrm rot="10800000">
            <a:off x="4126230" y="3520440"/>
            <a:ext cx="1200150" cy="948690"/>
          </a:xfrm>
          <a:prstGeom prst="curvedConnector3">
            <a:avLst>
              <a:gd name="adj1" fmla="val 99524"/>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063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r>
              <a:rPr lang="en-GB" dirty="0"/>
              <a:t>Detectives looking for evidence at the scene of a crime</a:t>
            </a:r>
          </a:p>
          <a:p>
            <a:pPr marL="0" indent="0">
              <a:buNone/>
            </a:pPr>
            <a:endParaRPr lang="en-US" dirty="0"/>
          </a:p>
          <a:p>
            <a:pPr marL="0" indent="0">
              <a:buNone/>
            </a:pPr>
            <a:r>
              <a:rPr lang="en-US" dirty="0"/>
              <a:t>Confirmatory data analysis:</a:t>
            </a:r>
            <a:endParaRPr lang="en-GB" dirty="0"/>
          </a:p>
          <a:p>
            <a:r>
              <a:rPr lang="en-GB" dirty="0"/>
              <a:t>Courts making a prosecution case and evaluating evidence for and against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093E1C2C-27BD-F748-A841-66567E6F6D11}"/>
              </a:ext>
            </a:extLst>
          </p:cNvPr>
          <p:cNvPicPr>
            <a:picLocks noChangeAspect="1"/>
          </p:cNvPicPr>
          <p:nvPr/>
        </p:nvPicPr>
        <p:blipFill>
          <a:blip r:embed="rId3"/>
          <a:stretch>
            <a:fillRect/>
          </a:stretch>
        </p:blipFill>
        <p:spPr>
          <a:xfrm>
            <a:off x="7175500" y="2225361"/>
            <a:ext cx="2880282" cy="2448239"/>
          </a:xfrm>
          <a:prstGeom prst="rect">
            <a:avLst/>
          </a:prstGeom>
        </p:spPr>
      </p:pic>
      <p:sp>
        <p:nvSpPr>
          <p:cNvPr id="7" name="Rectangle 6">
            <a:extLst>
              <a:ext uri="{FF2B5EF4-FFF2-40B4-BE49-F238E27FC236}">
                <a16:creationId xmlns:a16="http://schemas.microsoft.com/office/drawing/2014/main" id="{D5160F56-B378-6D46-9661-85B87B184925}"/>
              </a:ext>
            </a:extLst>
          </p:cNvPr>
          <p:cNvSpPr/>
          <p:nvPr/>
        </p:nvSpPr>
        <p:spPr>
          <a:xfrm>
            <a:off x="8449921" y="5188462"/>
            <a:ext cx="1766586" cy="246221"/>
          </a:xfrm>
          <a:prstGeom prst="rect">
            <a:avLst/>
          </a:prstGeom>
        </p:spPr>
        <p:txBody>
          <a:bodyPr wrap="square">
            <a:spAutoFit/>
          </a:bodyPr>
          <a:lstStyle/>
          <a:p>
            <a:r>
              <a:rPr lang="en-US" sz="1000" dirty="0"/>
              <a:t>Image reproduced from </a:t>
            </a:r>
            <a:r>
              <a:rPr lang="en-US" sz="1000" dirty="0">
                <a:hlinkClick r:id="rId4"/>
              </a:rPr>
              <a:t>here</a:t>
            </a:r>
            <a:r>
              <a:rPr lang="en-US" sz="1000" dirty="0"/>
              <a:t>.</a:t>
            </a:r>
          </a:p>
        </p:txBody>
      </p:sp>
    </p:spTree>
    <p:extLst>
      <p:ext uri="{BB962C8B-B14F-4D97-AF65-F5344CB8AC3E}">
        <p14:creationId xmlns:p14="http://schemas.microsoft.com/office/powerpoint/2010/main" val="2903605478"/>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1991</TotalTime>
  <Words>2065</Words>
  <Application>Microsoft Macintosh PowerPoint</Application>
  <PresentationFormat>Widescreen</PresentationFormat>
  <Paragraphs>318</Paragraphs>
  <Slides>44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Cambria Math</vt:lpstr>
      <vt:lpstr>Courier New</vt:lpstr>
      <vt:lpstr>Google Sans</vt:lpstr>
      <vt:lpstr>source-serif-pro</vt:lpstr>
      <vt:lpstr>Wingdings</vt:lpstr>
      <vt:lpstr>Slide 2: Text Only</vt:lpstr>
      <vt:lpstr>PowerPoint Presentation</vt:lpstr>
      <vt:lpstr>PowerPoint Presentation</vt:lpstr>
      <vt:lpstr>How are you finding the workbooks?</vt:lpstr>
      <vt:lpstr>Data wrangling: A reminder</vt:lpstr>
      <vt:lpstr>The Data Science Workflow</vt:lpstr>
      <vt:lpstr>Exploratory data analysis</vt:lpstr>
      <vt:lpstr>The Data Science Workflow</vt:lpstr>
      <vt:lpstr>Tukey (1977)</vt:lpstr>
      <vt:lpstr>Tukey (1977)</vt:lpstr>
      <vt:lpstr>Tukey (1980)</vt:lpstr>
      <vt:lpstr>Tukey (1977, 1980)</vt:lpstr>
      <vt:lpstr>Tukey (1977, 1980)</vt:lpstr>
      <vt:lpstr>Types of data</vt:lpstr>
      <vt:lpstr>Types of data</vt:lpstr>
      <vt:lpstr>Continuous data </vt:lpstr>
      <vt:lpstr>Ordinal data</vt:lpstr>
      <vt:lpstr>Count data</vt:lpstr>
      <vt:lpstr>Categorical data</vt:lpstr>
      <vt:lpstr>Characterizing distributions</vt:lpstr>
      <vt:lpstr>Characterizing distributions</vt:lpstr>
      <vt:lpstr>Location (central tendency)</vt:lpstr>
      <vt:lpstr>Spread (dispersion)</vt:lpstr>
      <vt:lpstr>Shape: Skewness</vt:lpstr>
      <vt:lpstr>Shape: Kurtosis</vt:lpstr>
      <vt:lpstr>Summary statistics</vt:lpstr>
      <vt:lpstr>Summary statistics (models of our data)</vt:lpstr>
      <vt:lpstr>Measures of central tendency</vt:lpstr>
      <vt:lpstr>Mode (fashion in French!)</vt:lpstr>
      <vt:lpstr>Arithmetic mean</vt:lpstr>
      <vt:lpstr>Median</vt:lpstr>
      <vt:lpstr>Median</vt:lpstr>
      <vt:lpstr>Median</vt:lpstr>
      <vt:lpstr>Median</vt:lpstr>
      <vt:lpstr>Robust measures of central tendency</vt:lpstr>
      <vt:lpstr>Robust measures of central tendency</vt:lpstr>
      <vt:lpstr>Compare mean and median</vt:lpstr>
      <vt:lpstr>More robust alternatives to the standard mean</vt:lpstr>
      <vt:lpstr>Measures of dispersion</vt:lpstr>
      <vt:lpstr>Measures of dispersion</vt:lpstr>
      <vt:lpstr>Standard deviation</vt:lpstr>
      <vt:lpstr>Range</vt:lpstr>
      <vt:lpstr>Interquartile range</vt:lpstr>
      <vt:lpstr>Practical: Data wrangling and exploratory data analysis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48</cp:revision>
  <dcterms:created xsi:type="dcterms:W3CDTF">2021-06-09T09:46:13Z</dcterms:created>
  <dcterms:modified xsi:type="dcterms:W3CDTF">2024-01-29T09:15:16Z</dcterms:modified>
</cp:coreProperties>
</file>